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3"/>
    <p:restoredTop sz="94690"/>
  </p:normalViewPr>
  <p:slideViewPr>
    <p:cSldViewPr snapToGrid="0" snapToObjects="1">
      <p:cViewPr varScale="1">
        <p:scale>
          <a:sx n="108" d="100"/>
          <a:sy n="108" d="100"/>
        </p:scale>
        <p:origin x="9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yellow, building, orange, large&#10;&#10;Description automatically generated">
            <a:extLst>
              <a:ext uri="{FF2B5EF4-FFF2-40B4-BE49-F238E27FC236}">
                <a16:creationId xmlns:a16="http://schemas.microsoft.com/office/drawing/2014/main" id="{09878A6C-3E04-AE4E-AA20-CB20A5531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0" b="17691"/>
          <a:stretch/>
        </p:blipFill>
        <p:spPr>
          <a:xfrm>
            <a:off x="0" y="784190"/>
            <a:ext cx="12192000" cy="5646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4C8B5-2E38-AB40-9A3C-0D814981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7" y="2754247"/>
            <a:ext cx="7994072" cy="22444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3CFD4-E257-864D-9965-B9A935221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7" y="5204191"/>
            <a:ext cx="7994072" cy="101152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9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86A0-3B9B-D44B-91EA-9621DE7D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26DF-0BCB-1946-ABFC-4139A255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3FE3EA-1960-DA49-BBD4-FD805712C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306" y="6176963"/>
            <a:ext cx="681436" cy="365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903995F0-F345-8E4A-9322-55926E59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yellow, building, orange, large&#10;&#10;Description automatically generated">
            <a:extLst>
              <a:ext uri="{FF2B5EF4-FFF2-40B4-BE49-F238E27FC236}">
                <a16:creationId xmlns:a16="http://schemas.microsoft.com/office/drawing/2014/main" id="{D267F48D-D728-9B4E-BB3F-88AC0CE8D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30" b="36396"/>
          <a:stretch/>
        </p:blipFill>
        <p:spPr>
          <a:xfrm>
            <a:off x="0" y="1612866"/>
            <a:ext cx="12192000" cy="4364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2331E-3DD3-CA45-AB4D-68EAE4A8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05891"/>
            <a:ext cx="9927750" cy="188508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74858-47E4-674E-AF7A-2E8F0A69B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017963"/>
            <a:ext cx="99277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D974B3-D67A-CB4E-A823-8375E0011C2E}"/>
              </a:ext>
            </a:extLst>
          </p:cNvPr>
          <p:cNvGrpSpPr/>
          <p:nvPr userDrawn="1"/>
        </p:nvGrpSpPr>
        <p:grpSpPr>
          <a:xfrm>
            <a:off x="0" y="378000"/>
            <a:ext cx="11520000" cy="265200"/>
            <a:chOff x="0" y="306300"/>
            <a:chExt cx="12192000" cy="2652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52B697-A527-9D44-AA49-419B4927BB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71500"/>
              <a:ext cx="11911331" cy="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11CACF-9035-A04B-9131-31A3FC2CB8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94700"/>
              <a:ext cx="12098443" cy="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0B8817-C218-1B4F-A031-F50F50E0BF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3100"/>
              <a:ext cx="12004887" cy="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0BA41C-4081-9946-84A6-8A5D92E375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06300"/>
              <a:ext cx="12192000" cy="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C7CFE5-CFC8-C247-88B5-3AD096F59C35}"/>
              </a:ext>
            </a:extLst>
          </p:cNvPr>
          <p:cNvGrpSpPr/>
          <p:nvPr userDrawn="1"/>
        </p:nvGrpSpPr>
        <p:grpSpPr>
          <a:xfrm rot="5400000">
            <a:off x="8147401" y="3485401"/>
            <a:ext cx="6480000" cy="265199"/>
            <a:chOff x="0" y="306300"/>
            <a:chExt cx="12192000" cy="26519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AF2D945-3312-BB40-A2BD-489D903B8CC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345484" y="-5275017"/>
              <a:ext cx="0" cy="11693031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41838B-AC56-EA4B-B8BF-38A461C0FF3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179161" y="-5618139"/>
              <a:ext cx="0" cy="12025677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14DBED-7F3C-074D-8A22-5A5C6E54AD2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62323" y="-5446577"/>
              <a:ext cx="0" cy="11859354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75E842-C3BA-4B41-950D-33C7B28143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06300"/>
              <a:ext cx="12192000" cy="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7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50A0-B76C-DC4F-A653-DD9CBD8A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471"/>
            <a:ext cx="730047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3A45-6A29-EF4D-87D5-E4651BEE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0769"/>
            <a:ext cx="5181600" cy="3588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793D6-526D-1C44-8696-28F2426B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0769"/>
            <a:ext cx="5181600" cy="3588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D8560E-DBFE-F646-AE73-8A3FDE7A7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306" y="6176963"/>
            <a:ext cx="681436" cy="365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903995F0-F345-8E4A-9322-55926E59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50DB-3A60-6644-8154-35B86E74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EB31AA-3378-FE4C-BACC-59AEA6191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306" y="6176963"/>
            <a:ext cx="681436" cy="365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903995F0-F345-8E4A-9322-55926E59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F840-C3F6-7947-BB54-2EBE6E97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457200"/>
            <a:ext cx="45304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E93A-0288-2840-9A06-B7978C65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436299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E6A93-4E64-2C4B-8408-B0DB81F8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364" y="2057400"/>
            <a:ext cx="45304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2752EB-64A6-7641-AE4C-6084B65AD23A}"/>
              </a:ext>
            </a:extLst>
          </p:cNvPr>
          <p:cNvGrpSpPr/>
          <p:nvPr userDrawn="1"/>
        </p:nvGrpSpPr>
        <p:grpSpPr>
          <a:xfrm>
            <a:off x="11315415" y="0"/>
            <a:ext cx="611560" cy="6858000"/>
            <a:chOff x="11315415" y="-175763"/>
            <a:chExt cx="611560" cy="720000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68D568-86B2-7A46-AE0B-D673BD33E3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4879" y="-175763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EAA84A-A391-5044-A9A4-13D6708A63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39611" y="-175763"/>
              <a:ext cx="0" cy="7199998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7CA9BC-E42E-A145-8ACC-94DE5B444E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4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D71CF6-008C-7646-8427-E6E44C6B8A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2697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554C1E-C53D-3B40-B590-17FA964EB6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15415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FDAC2C-068F-1748-B403-4B61BC298B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0147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9D94C66-0250-0647-A94F-B5BE43218E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02781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1B14B3-3C7E-BF41-8129-52DF3BB477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7513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40DD63E-C0F2-5242-BB04-DA4B2F877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306" y="6176963"/>
            <a:ext cx="681436" cy="365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903995F0-F345-8E4A-9322-55926E59C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/>
            </a:gs>
            <a:gs pos="100000">
              <a:schemeClr val="accent1">
                <a:lumMod val="85000"/>
                <a:lumOff val="1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B9B27-2A40-554C-9E18-EC4AD17C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0472" cy="1325563"/>
          </a:xfrm>
          <a:prstGeom prst="rect">
            <a:avLst/>
          </a:prstGeom>
        </p:spPr>
        <p:txBody>
          <a:bodyPr vert="horz" lIns="288000" tIns="45720" rIns="28800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107CD-8520-8D46-9BE5-8BD372DE6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571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576C82D-73B1-2140-AD0A-B9A7598A5547}"/>
              </a:ext>
            </a:extLst>
          </p:cNvPr>
          <p:cNvGrpSpPr/>
          <p:nvPr userDrawn="1"/>
        </p:nvGrpSpPr>
        <p:grpSpPr>
          <a:xfrm>
            <a:off x="8063966" y="-567057"/>
            <a:ext cx="4405624" cy="3426567"/>
            <a:chOff x="7323737" y="-509000"/>
            <a:chExt cx="4405624" cy="34265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0FB63A-FD6E-1545-A9CD-095CB1A4199D}"/>
                </a:ext>
              </a:extLst>
            </p:cNvPr>
            <p:cNvGrpSpPr/>
            <p:nvPr userDrawn="1"/>
          </p:nvGrpSpPr>
          <p:grpSpPr>
            <a:xfrm>
              <a:off x="9100648" y="-178724"/>
              <a:ext cx="1473154" cy="1220400"/>
              <a:chOff x="9375805" y="-178724"/>
              <a:chExt cx="1473154" cy="122040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845C29A-BD27-8F41-8327-A5096B2777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9375805" y="-178724"/>
                <a:ext cx="0" cy="122040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8A1F4BF-12E0-3F45-9E81-24CC014887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 flipH="1">
                <a:off x="10238759" y="-178724"/>
                <a:ext cx="0" cy="122040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79441A-57D3-2140-901D-F47A2BB45A66}"/>
                </a:ext>
              </a:extLst>
            </p:cNvPr>
            <p:cNvGrpSpPr/>
            <p:nvPr userDrawn="1"/>
          </p:nvGrpSpPr>
          <p:grpSpPr>
            <a:xfrm>
              <a:off x="7624157" y="-20371"/>
              <a:ext cx="3809165" cy="1907970"/>
              <a:chOff x="8492482" y="59510"/>
              <a:chExt cx="3809165" cy="80344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4EA0618-F3AC-1947-98A2-73ADD00B7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92482" y="59510"/>
                <a:ext cx="1907969" cy="803442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03AAB4-9D79-7747-A6B9-F1D44C7B32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400450" y="62362"/>
                <a:ext cx="1901197" cy="800591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AE9C9-900B-E144-A09B-8A1FAFB42C11}"/>
                </a:ext>
              </a:extLst>
            </p:cNvPr>
            <p:cNvGrpSpPr/>
            <p:nvPr userDrawn="1"/>
          </p:nvGrpSpPr>
          <p:grpSpPr>
            <a:xfrm>
              <a:off x="8101791" y="-24415"/>
              <a:ext cx="2847008" cy="1426729"/>
              <a:chOff x="8617627" y="-21271"/>
              <a:chExt cx="2847008" cy="88422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2510061-778C-DE4B-8E9F-0A64C17D70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17627" y="-21271"/>
                <a:ext cx="1426727" cy="884225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0F4DAC-BC9D-484A-911E-AF23F61C1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051568" y="-12805"/>
                <a:ext cx="1413067" cy="875758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44B9E9-0512-2544-B1AF-A1DA759B6BF2}"/>
                </a:ext>
              </a:extLst>
            </p:cNvPr>
            <p:cNvGrpSpPr/>
            <p:nvPr userDrawn="1"/>
          </p:nvGrpSpPr>
          <p:grpSpPr>
            <a:xfrm>
              <a:off x="8320650" y="-509000"/>
              <a:ext cx="3033150" cy="3426567"/>
              <a:chOff x="9375805" y="-178724"/>
              <a:chExt cx="3033150" cy="12204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92AB00A-9232-5E4E-8643-E48136B38D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9375805" y="-178724"/>
                <a:ext cx="0" cy="122040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F53F666-8053-3C49-9023-BA7CE79FA6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 flipH="1">
                <a:off x="11798755" y="-178723"/>
                <a:ext cx="0" cy="122040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3E1C9F8-872E-954A-A120-6AC512D6ACE2}"/>
                </a:ext>
              </a:extLst>
            </p:cNvPr>
            <p:cNvGrpSpPr/>
            <p:nvPr userDrawn="1"/>
          </p:nvGrpSpPr>
          <p:grpSpPr>
            <a:xfrm>
              <a:off x="8867356" y="-34040"/>
              <a:ext cx="1307930" cy="657511"/>
              <a:chOff x="9149771" y="205442"/>
              <a:chExt cx="1307930" cy="65751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4E48D58-F5B3-EC43-A1E7-3DB032F5FE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49771" y="205442"/>
                <a:ext cx="657511" cy="657511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E64D6D6-0C6C-4347-8498-3B744F7BCB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9807282" y="212534"/>
                <a:ext cx="650419" cy="650419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5FEF0F8-D6B6-F843-A693-6B1348855A86}"/>
                </a:ext>
              </a:extLst>
            </p:cNvPr>
            <p:cNvGrpSpPr/>
            <p:nvPr userDrawn="1"/>
          </p:nvGrpSpPr>
          <p:grpSpPr>
            <a:xfrm>
              <a:off x="7860145" y="-24215"/>
              <a:ext cx="3333215" cy="1672329"/>
              <a:chOff x="8735728" y="158737"/>
              <a:chExt cx="3333215" cy="70421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065A169-FF1C-1844-A652-5F5E7E7A29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735728" y="161940"/>
                <a:ext cx="1664723" cy="701012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CCC3A2D-EDC1-334F-8075-1483270B7C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400451" y="158737"/>
                <a:ext cx="1668492" cy="70260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0451806-6E62-3549-AC50-2F1B31B351CD}"/>
                </a:ext>
              </a:extLst>
            </p:cNvPr>
            <p:cNvGrpSpPr/>
            <p:nvPr userDrawn="1"/>
          </p:nvGrpSpPr>
          <p:grpSpPr>
            <a:xfrm>
              <a:off x="8333571" y="-24860"/>
              <a:ext cx="2378109" cy="1187692"/>
              <a:chOff x="8856665" y="126874"/>
              <a:chExt cx="2378109" cy="73608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A0D1F89-63EB-1340-97EA-98720E36BE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56665" y="126874"/>
                <a:ext cx="1187689" cy="73608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FD24AF3-913C-124A-8819-8C1874E602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051569" y="129653"/>
                <a:ext cx="1183205" cy="73330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78E061D-1102-E348-8851-24A65BC2D671}"/>
                </a:ext>
              </a:extLst>
            </p:cNvPr>
            <p:cNvGrpSpPr/>
            <p:nvPr userDrawn="1"/>
          </p:nvGrpSpPr>
          <p:grpSpPr>
            <a:xfrm>
              <a:off x="7323737" y="-24854"/>
              <a:ext cx="4405624" cy="2201134"/>
              <a:chOff x="8386150" y="79002"/>
              <a:chExt cx="4405624" cy="78395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99D3D19-048C-0B41-AABD-BD3DD1B2BD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386150" y="79002"/>
                <a:ext cx="2201129" cy="783950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34D5183-2D71-2542-8C01-3D467AE269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10590886" y="79089"/>
                <a:ext cx="2200888" cy="783865"/>
              </a:xfrm>
              <a:prstGeom prst="line">
                <a:avLst/>
              </a:prstGeom>
              <a:ln w="19050" cap="rnd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81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93A2-9E3B-0F4C-83AB-62BD22414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71" y="842780"/>
            <a:ext cx="7994072" cy="2244437"/>
          </a:xfrm>
        </p:spPr>
        <p:txBody>
          <a:bodyPr/>
          <a:lstStyle/>
          <a:p>
            <a:r>
              <a:rPr lang="en-US" dirty="0"/>
              <a:t>Human Factors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Information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5B8FA-FA56-6F49-ACC1-DCD793FCD4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/>
        </p:blipFill>
        <p:spPr>
          <a:xfrm>
            <a:off x="7620000" y="-1"/>
            <a:ext cx="457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8686E9-FCB8-654A-A1D6-FFEE60696849}"/>
              </a:ext>
            </a:extLst>
          </p:cNvPr>
          <p:cNvGrpSpPr/>
          <p:nvPr/>
        </p:nvGrpSpPr>
        <p:grpSpPr>
          <a:xfrm>
            <a:off x="0" y="306300"/>
            <a:ext cx="12192000" cy="265200"/>
            <a:chOff x="0" y="306300"/>
            <a:chExt cx="12192000" cy="265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992F87-F40C-5E40-979F-B9EADB65DD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71500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FC3B73-F3CC-6243-8C76-FC3600110D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94700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DF7CF8-1625-4340-86F0-43AB23E57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3100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0A7410-F74C-D943-A8E7-E8DDA5A6F7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06300"/>
              <a:ext cx="121920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156BD55-5F4D-4545-8167-C7A9E2F6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3113" y="4587437"/>
            <a:ext cx="1251659" cy="12516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A5335CD-D4A5-5845-A6D6-C136F34DE2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66708" y="4587437"/>
            <a:ext cx="1251659" cy="125165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3ADFCE-0781-1643-98DB-39ADDA1DB089}"/>
              </a:ext>
            </a:extLst>
          </p:cNvPr>
          <p:cNvSpPr txBox="1"/>
          <p:nvPr/>
        </p:nvSpPr>
        <p:spPr>
          <a:xfrm>
            <a:off x="518610" y="3770784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To download the </a:t>
            </a:r>
            <a:r>
              <a:rPr lang="en-AU" i="1" dirty="0"/>
              <a:t>Electrical Arc Flash Hazard</a:t>
            </a:r>
          </a:p>
          <a:p>
            <a:r>
              <a:rPr lang="en-AU" i="1" dirty="0"/>
              <a:t>Management Guideline (EAHMG)</a:t>
            </a:r>
            <a:r>
              <a:rPr lang="en-AU" dirty="0"/>
              <a:t>, please scan: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38BC07-4845-DD43-8868-59C703726B82}"/>
              </a:ext>
            </a:extLst>
          </p:cNvPr>
          <p:cNvSpPr txBox="1"/>
          <p:nvPr/>
        </p:nvSpPr>
        <p:spPr>
          <a:xfrm>
            <a:off x="518610" y="588651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For PDF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B47F18-AFFD-BA46-8117-A451D9C4DB3A}"/>
              </a:ext>
            </a:extLst>
          </p:cNvPr>
          <p:cNvSpPr txBox="1"/>
          <p:nvPr/>
        </p:nvSpPr>
        <p:spPr>
          <a:xfrm>
            <a:off x="2569696" y="588651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For video</a:t>
            </a:r>
          </a:p>
        </p:txBody>
      </p:sp>
    </p:spTree>
    <p:extLst>
      <p:ext uri="{BB962C8B-B14F-4D97-AF65-F5344CB8AC3E}">
        <p14:creationId xmlns:p14="http://schemas.microsoft.com/office/powerpoint/2010/main" val="34458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175699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Ensure levels and type of supervision match the actual (or potential) arc flash hazards and risk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Commit to arc flash awareness activities by way of alerts, training, refreshers, toolbox talks, and lessons learned (post industry incidents and accidents).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Complacency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6473" y="2706365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1787770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Executive and Senior Management oversight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Proper planning and resourcing for activities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Higher risk activities emphasised in risk assessment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Management, Team Leader / Supervisor and Peer walkdowns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Time pressure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6473" y="2706365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163388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Ensure levels and type of supervision match the actual (or potential) arc flash hazards and risk.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Accountability process implement for all levels of business.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Executive oversight of competing business drivers.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Violations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2291" y="2361444"/>
            <a:ext cx="2176654" cy="21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234176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Simple English documentation and signage.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Local signage.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Removal of detail not required by person undertaking activity.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Diligence towards the creation of simple software systems and processes for Permit to Work Systems and other isolation tasks.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Information overload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6146" y="2446038"/>
            <a:ext cx="2176654" cy="21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7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234176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Ensure levels and type of supervision match the actual (or potential) arc flash hazards and risk.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Stop and think processes (Take 5).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Ongoing safety observation process (Behavioural based).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Management, Team Leader / Supervisor and Peer walkdowns.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Distractions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9382" y="2709274"/>
            <a:ext cx="1650182" cy="1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332665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Ensure levels and type of supervision matches the actual (or potential) arc flash hazards and risk.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Stop and think processes (Take 5).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Ongoing safety observation process (Behavioural based).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Management, Team Leader / Supervisor and Peer walkdowns.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Employee Assistance Programs (EAP) and other Mental Health First Aid assistance in the event of worker disclosure of mental health issues and concerns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Mental health issues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&amp; concerns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9382" y="2709274"/>
            <a:ext cx="1650182" cy="1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320354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Cultural audit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Accountability process implement for all levels of business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Ensure levels and type of supervision matches the actual (or potential) arc flash hazards and risk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Stop and think processes (Take 5)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Ongoing safety observation process (Behavioural based)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Management, Team Leader and Supervisor and Peer walkdowns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Workplace Culture &amp; other organisational / team factors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9382" y="2709274"/>
            <a:ext cx="1650182" cy="1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D00-388B-174C-8159-DE828F2D8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543" y="207950"/>
            <a:ext cx="7300913" cy="650398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/>
            <a:r>
              <a:rPr lang="en-US" sz="2000" i="1" dirty="0"/>
              <a:t>Incidents with Examples of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79712-767A-344B-A672-D97AF04820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96065" y="5226340"/>
            <a:ext cx="4365644" cy="1423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5E Mill Cold Air Gate was incorrectly isolated in the open position.</a:t>
            </a:r>
          </a:p>
          <a:p>
            <a:pPr marL="0" indent="0" algn="ctr">
              <a:buNone/>
            </a:pP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Excess air in mill was found to have been as a result of the 5E Mill Cold Air Gate incorrectly being isolated in the open position.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1A8BF-6509-7244-A2B4-38BD61ED4E6B}"/>
              </a:ext>
            </a:extLst>
          </p:cNvPr>
          <p:cNvSpPr txBox="1">
            <a:spLocks/>
          </p:cNvSpPr>
          <p:nvPr/>
        </p:nvSpPr>
        <p:spPr>
          <a:xfrm>
            <a:off x="478887" y="1130921"/>
            <a:ext cx="5400000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Incident: 5E Mill Cold Air Gate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340C4F-6355-934F-B554-62CED691CBB0}"/>
              </a:ext>
            </a:extLst>
          </p:cNvPr>
          <p:cNvSpPr txBox="1">
            <a:spLocks/>
          </p:cNvSpPr>
          <p:nvPr/>
        </p:nvSpPr>
        <p:spPr>
          <a:xfrm>
            <a:off x="6442364" y="1130921"/>
            <a:ext cx="4911436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Example of Human Factor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1A8D2-FF38-7D4D-9401-CDA26F0AAB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91" y="1915479"/>
            <a:ext cx="2229993" cy="316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76BBF0-0FD9-5041-8DF8-7C0E53A50EDD}"/>
              </a:ext>
            </a:extLst>
          </p:cNvPr>
          <p:cNvSpPr txBox="1"/>
          <p:nvPr/>
        </p:nvSpPr>
        <p:spPr>
          <a:xfrm>
            <a:off x="8055622" y="2591705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Errors, mistakes &amp; lapses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B91ABD-8EFF-414C-AF7D-464E586D2673}"/>
              </a:ext>
            </a:extLst>
          </p:cNvPr>
          <p:cNvGrpSpPr/>
          <p:nvPr/>
        </p:nvGrpSpPr>
        <p:grpSpPr>
          <a:xfrm>
            <a:off x="6841175" y="2403129"/>
            <a:ext cx="1025871" cy="1025871"/>
            <a:chOff x="6588734" y="2046143"/>
            <a:chExt cx="2618767" cy="261876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2D8168-0061-624C-8A25-A8BAA48017F3}"/>
                </a:ext>
              </a:extLst>
            </p:cNvPr>
            <p:cNvSpPr/>
            <p:nvPr/>
          </p:nvSpPr>
          <p:spPr>
            <a:xfrm>
              <a:off x="6588734" y="204614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F293A9-E6FD-7241-AEE4-1EA5E816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70117" y="2527526"/>
              <a:ext cx="1656000" cy="1656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8A682A-50D5-1545-9B92-69E5CF08B853}"/>
              </a:ext>
            </a:extLst>
          </p:cNvPr>
          <p:cNvSpPr txBox="1"/>
          <p:nvPr/>
        </p:nvSpPr>
        <p:spPr>
          <a:xfrm>
            <a:off x="8055622" y="4056171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Information overload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0BCCC0-4D8F-1447-B52D-DAEFCB039A48}"/>
              </a:ext>
            </a:extLst>
          </p:cNvPr>
          <p:cNvGrpSpPr/>
          <p:nvPr/>
        </p:nvGrpSpPr>
        <p:grpSpPr>
          <a:xfrm>
            <a:off x="6841175" y="3722749"/>
            <a:ext cx="1025871" cy="1025871"/>
            <a:chOff x="6588735" y="2507053"/>
            <a:chExt cx="2618767" cy="261876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2AE311-AE5C-3644-B7B0-52F4C1DE41EA}"/>
                </a:ext>
              </a:extLst>
            </p:cNvPr>
            <p:cNvSpPr/>
            <p:nvPr/>
          </p:nvSpPr>
          <p:spPr>
            <a:xfrm>
              <a:off x="6588735" y="250705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5A8495-56D2-AE46-9C4B-4A5AE0DAB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09791" y="2728109"/>
              <a:ext cx="2176654" cy="217665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33C3D0D-718C-5544-9572-290449A456D8}"/>
              </a:ext>
            </a:extLst>
          </p:cNvPr>
          <p:cNvSpPr txBox="1"/>
          <p:nvPr/>
        </p:nvSpPr>
        <p:spPr>
          <a:xfrm>
            <a:off x="8055622" y="5370638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Distractions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C9A83D-370C-1143-9888-CAF45ED87998}"/>
              </a:ext>
            </a:extLst>
          </p:cNvPr>
          <p:cNvGrpSpPr/>
          <p:nvPr/>
        </p:nvGrpSpPr>
        <p:grpSpPr>
          <a:xfrm>
            <a:off x="6841175" y="5042369"/>
            <a:ext cx="1025871" cy="1025871"/>
            <a:chOff x="6585825" y="3410133"/>
            <a:chExt cx="2618767" cy="2618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AF8506-FE24-A74A-843C-C1405BEAB925}"/>
                </a:ext>
              </a:extLst>
            </p:cNvPr>
            <p:cNvSpPr/>
            <p:nvPr/>
          </p:nvSpPr>
          <p:spPr>
            <a:xfrm>
              <a:off x="6585825" y="341013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8007BB-3044-CE4E-8652-4079AA741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070117" y="3894425"/>
              <a:ext cx="1650182" cy="165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10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D00-388B-174C-8159-DE828F2D8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543" y="207950"/>
            <a:ext cx="7300913" cy="650398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/>
            <a:r>
              <a:rPr lang="en-US" sz="2000" i="1" dirty="0"/>
              <a:t>Incidents with Examples of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79712-767A-344B-A672-D97AF04820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96065" y="6007400"/>
            <a:ext cx="4365644" cy="642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Danger Tag &amp; Lock applied to incorrect apparatus, PRI verified incorrectly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1A8BF-6509-7244-A2B4-38BD61ED4E6B}"/>
              </a:ext>
            </a:extLst>
          </p:cNvPr>
          <p:cNvSpPr txBox="1">
            <a:spLocks/>
          </p:cNvSpPr>
          <p:nvPr/>
        </p:nvSpPr>
        <p:spPr>
          <a:xfrm>
            <a:off x="478887" y="1130921"/>
            <a:ext cx="5400000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Incident: CW Canal Attemperating Pump 1A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340C4F-6355-934F-B554-62CED691CBB0}"/>
              </a:ext>
            </a:extLst>
          </p:cNvPr>
          <p:cNvSpPr txBox="1">
            <a:spLocks/>
          </p:cNvSpPr>
          <p:nvPr/>
        </p:nvSpPr>
        <p:spPr>
          <a:xfrm>
            <a:off x="6442364" y="1130921"/>
            <a:ext cx="4911436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Example of Human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6BBF0-0FD9-5041-8DF8-7C0E53A50EDD}"/>
              </a:ext>
            </a:extLst>
          </p:cNvPr>
          <p:cNvSpPr txBox="1"/>
          <p:nvPr/>
        </p:nvSpPr>
        <p:spPr>
          <a:xfrm>
            <a:off x="8055622" y="2591705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Errors, mistakes &amp; lapses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B91ABD-8EFF-414C-AF7D-464E586D2673}"/>
              </a:ext>
            </a:extLst>
          </p:cNvPr>
          <p:cNvGrpSpPr/>
          <p:nvPr/>
        </p:nvGrpSpPr>
        <p:grpSpPr>
          <a:xfrm>
            <a:off x="6841175" y="2403129"/>
            <a:ext cx="1025871" cy="1025871"/>
            <a:chOff x="6588734" y="2046143"/>
            <a:chExt cx="2618767" cy="261876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2D8168-0061-624C-8A25-A8BAA48017F3}"/>
                </a:ext>
              </a:extLst>
            </p:cNvPr>
            <p:cNvSpPr/>
            <p:nvPr/>
          </p:nvSpPr>
          <p:spPr>
            <a:xfrm>
              <a:off x="6588734" y="204614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F293A9-E6FD-7241-AEE4-1EA5E816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070117" y="2527526"/>
              <a:ext cx="1656000" cy="1656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8A682A-50D5-1545-9B92-69E5CF08B853}"/>
              </a:ext>
            </a:extLst>
          </p:cNvPr>
          <p:cNvSpPr txBox="1"/>
          <p:nvPr/>
        </p:nvSpPr>
        <p:spPr>
          <a:xfrm>
            <a:off x="8055622" y="4056171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Information overload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0BCCC0-4D8F-1447-B52D-DAEFCB039A48}"/>
              </a:ext>
            </a:extLst>
          </p:cNvPr>
          <p:cNvGrpSpPr/>
          <p:nvPr/>
        </p:nvGrpSpPr>
        <p:grpSpPr>
          <a:xfrm>
            <a:off x="6841175" y="3722749"/>
            <a:ext cx="1025871" cy="1025871"/>
            <a:chOff x="6588735" y="2507053"/>
            <a:chExt cx="2618767" cy="261876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2AE311-AE5C-3644-B7B0-52F4C1DE41EA}"/>
                </a:ext>
              </a:extLst>
            </p:cNvPr>
            <p:cNvSpPr/>
            <p:nvPr/>
          </p:nvSpPr>
          <p:spPr>
            <a:xfrm>
              <a:off x="6588735" y="250705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5A8495-56D2-AE46-9C4B-4A5AE0DAB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809791" y="2728109"/>
              <a:ext cx="2176654" cy="217665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33C3D0D-718C-5544-9572-290449A456D8}"/>
              </a:ext>
            </a:extLst>
          </p:cNvPr>
          <p:cNvSpPr txBox="1"/>
          <p:nvPr/>
        </p:nvSpPr>
        <p:spPr>
          <a:xfrm>
            <a:off x="8055622" y="5370638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Distractions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C9A83D-370C-1143-9888-CAF45ED87998}"/>
              </a:ext>
            </a:extLst>
          </p:cNvPr>
          <p:cNvGrpSpPr/>
          <p:nvPr/>
        </p:nvGrpSpPr>
        <p:grpSpPr>
          <a:xfrm>
            <a:off x="6841175" y="5042369"/>
            <a:ext cx="1025871" cy="1025871"/>
            <a:chOff x="6585825" y="3410133"/>
            <a:chExt cx="2618767" cy="2618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AF8506-FE24-A74A-843C-C1405BEAB925}"/>
                </a:ext>
              </a:extLst>
            </p:cNvPr>
            <p:cNvSpPr/>
            <p:nvPr/>
          </p:nvSpPr>
          <p:spPr>
            <a:xfrm>
              <a:off x="6585825" y="341013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8007BB-3044-CE4E-8652-4079AA741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070117" y="3894425"/>
              <a:ext cx="1650182" cy="165018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619B4BB-C748-4D4D-B221-8A1AFC534A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9229" y="2595774"/>
            <a:ext cx="3799316" cy="265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88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D00-388B-174C-8159-DE828F2D8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543" y="207950"/>
            <a:ext cx="7300913" cy="650398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/>
            <a:r>
              <a:rPr lang="en-US" sz="2000" i="1" dirty="0"/>
              <a:t>Incidents with Examples of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79712-767A-344B-A672-D97AF04820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1774" y="6145948"/>
            <a:ext cx="5834226" cy="642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Confined space Stand-by person failed to sign onto the PTW.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1A8BF-6509-7244-A2B4-38BD61ED4E6B}"/>
              </a:ext>
            </a:extLst>
          </p:cNvPr>
          <p:cNvSpPr txBox="1">
            <a:spLocks/>
          </p:cNvSpPr>
          <p:nvPr/>
        </p:nvSpPr>
        <p:spPr>
          <a:xfrm>
            <a:off x="478887" y="1130921"/>
            <a:ext cx="5400000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36000" tIns="36000" rIns="36000" bIns="36000" rtlCol="0" anchor="ctr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</a:rPr>
              <a:t>Incident: Confined Space Stand-by Not Signed onto PTW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340C4F-6355-934F-B554-62CED691CBB0}"/>
              </a:ext>
            </a:extLst>
          </p:cNvPr>
          <p:cNvSpPr txBox="1">
            <a:spLocks/>
          </p:cNvSpPr>
          <p:nvPr/>
        </p:nvSpPr>
        <p:spPr>
          <a:xfrm>
            <a:off x="6442364" y="1130921"/>
            <a:ext cx="4911436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Example of Human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6BBF0-0FD9-5041-8DF8-7C0E53A50EDD}"/>
              </a:ext>
            </a:extLst>
          </p:cNvPr>
          <p:cNvSpPr txBox="1"/>
          <p:nvPr/>
        </p:nvSpPr>
        <p:spPr>
          <a:xfrm>
            <a:off x="8055622" y="2184763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Training &amp; competency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48643B-9BE0-6543-AC2F-81ED614731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2" y="1920707"/>
            <a:ext cx="3061854" cy="3964713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292100" dist="152400" dir="8100000" sx="101000" sy="101000" algn="tr" rotWithShape="0">
              <a:prstClr val="black"/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0500F3-6CB1-024A-B82B-244A54AF8D23}"/>
              </a:ext>
            </a:extLst>
          </p:cNvPr>
          <p:cNvSpPr txBox="1"/>
          <p:nvPr/>
        </p:nvSpPr>
        <p:spPr>
          <a:xfrm>
            <a:off x="8055622" y="3431672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Errors, mistakes &amp; lapses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7A504B-8886-5A48-8BE4-0D7CF4DB83D9}"/>
              </a:ext>
            </a:extLst>
          </p:cNvPr>
          <p:cNvGrpSpPr/>
          <p:nvPr/>
        </p:nvGrpSpPr>
        <p:grpSpPr>
          <a:xfrm>
            <a:off x="6841175" y="3243096"/>
            <a:ext cx="1025871" cy="1025871"/>
            <a:chOff x="6588734" y="2046143"/>
            <a:chExt cx="2618767" cy="261876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6F692-5479-BC48-9CDB-EDDA0BBC85BC}"/>
                </a:ext>
              </a:extLst>
            </p:cNvPr>
            <p:cNvSpPr/>
            <p:nvPr/>
          </p:nvSpPr>
          <p:spPr>
            <a:xfrm>
              <a:off x="6588734" y="204614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CBCDDA-3EE9-304A-B75C-32700711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070117" y="2527526"/>
              <a:ext cx="1656000" cy="16560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3D9EB85-0079-9948-B5EF-A48A514D093A}"/>
              </a:ext>
            </a:extLst>
          </p:cNvPr>
          <p:cNvSpPr txBox="1"/>
          <p:nvPr/>
        </p:nvSpPr>
        <p:spPr>
          <a:xfrm>
            <a:off x="8055622" y="4637017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Time pressure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0259C3-7ED8-8B4B-97AC-78EB3468AEF2}"/>
              </a:ext>
            </a:extLst>
          </p:cNvPr>
          <p:cNvSpPr txBox="1"/>
          <p:nvPr/>
        </p:nvSpPr>
        <p:spPr>
          <a:xfrm>
            <a:off x="8055622" y="5842362"/>
            <a:ext cx="32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Workplace culture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9F95C0-1DBF-1D40-ACD4-91A104C67BAB}"/>
              </a:ext>
            </a:extLst>
          </p:cNvPr>
          <p:cNvGrpSpPr/>
          <p:nvPr/>
        </p:nvGrpSpPr>
        <p:grpSpPr>
          <a:xfrm>
            <a:off x="6841175" y="1996187"/>
            <a:ext cx="1025871" cy="1025871"/>
            <a:chOff x="6841175" y="1996187"/>
            <a:chExt cx="1025871" cy="10258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2D8168-0061-624C-8A25-A8BAA48017F3}"/>
                </a:ext>
              </a:extLst>
            </p:cNvPr>
            <p:cNvSpPr/>
            <p:nvPr/>
          </p:nvSpPr>
          <p:spPr>
            <a:xfrm>
              <a:off x="6841175" y="1996187"/>
              <a:ext cx="1025871" cy="10258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B9DC1A-D5D0-734A-B56E-3C8B7D52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9751" y="2202027"/>
              <a:ext cx="648718" cy="64871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02CE81-A8B0-9148-80F2-51BBAC9E8C20}"/>
              </a:ext>
            </a:extLst>
          </p:cNvPr>
          <p:cNvGrpSpPr/>
          <p:nvPr/>
        </p:nvGrpSpPr>
        <p:grpSpPr>
          <a:xfrm>
            <a:off x="6841175" y="4448441"/>
            <a:ext cx="1025871" cy="1025871"/>
            <a:chOff x="6841175" y="4448441"/>
            <a:chExt cx="1025871" cy="10258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DCB2BB4-33F3-064D-9329-77252D364AB7}"/>
                </a:ext>
              </a:extLst>
            </p:cNvPr>
            <p:cNvSpPr/>
            <p:nvPr/>
          </p:nvSpPr>
          <p:spPr>
            <a:xfrm>
              <a:off x="6841175" y="4448441"/>
              <a:ext cx="1025871" cy="10258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6F43F82-AB24-3C4A-A7F7-29DC68560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931534" y="4567126"/>
              <a:ext cx="816210" cy="81621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363A09-A6CF-D24F-AE7B-59726F1B074D}"/>
              </a:ext>
            </a:extLst>
          </p:cNvPr>
          <p:cNvGrpSpPr/>
          <p:nvPr/>
        </p:nvGrpSpPr>
        <p:grpSpPr>
          <a:xfrm>
            <a:off x="6841175" y="5653786"/>
            <a:ext cx="1025871" cy="1025871"/>
            <a:chOff x="6841175" y="5653786"/>
            <a:chExt cx="1025871" cy="102587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7D5A4A6-A410-8C49-AB86-5396C249EBB4}"/>
                </a:ext>
              </a:extLst>
            </p:cNvPr>
            <p:cNvSpPr/>
            <p:nvPr/>
          </p:nvSpPr>
          <p:spPr>
            <a:xfrm>
              <a:off x="6841175" y="5653786"/>
              <a:ext cx="1025871" cy="10258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D9B9E2-9D87-F042-86C4-F714D5E47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994991" y="5804209"/>
              <a:ext cx="683478" cy="683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17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94EC-6A8B-0845-8648-A3F7964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764" y="1196398"/>
            <a:ext cx="7300472" cy="701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Overview of session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11D4-1C76-5942-8668-E8BE6E04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24" y="2142935"/>
            <a:ext cx="473244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/>
              <a:t>The purpose of this information session is to:</a:t>
            </a:r>
          </a:p>
          <a:p>
            <a:pPr>
              <a:lnSpc>
                <a:spcPct val="150000"/>
              </a:lnSpc>
            </a:pPr>
            <a:r>
              <a:rPr lang="en-US" sz="2000"/>
              <a:t>Provide a Background to Human Factors</a:t>
            </a:r>
          </a:p>
          <a:p>
            <a:pPr>
              <a:lnSpc>
                <a:spcPct val="150000"/>
              </a:lnSpc>
            </a:pPr>
            <a:r>
              <a:rPr lang="en-US" sz="2000"/>
              <a:t>List the types of Human Factors</a:t>
            </a:r>
          </a:p>
          <a:p>
            <a:pPr>
              <a:lnSpc>
                <a:spcPct val="150000"/>
              </a:lnSpc>
            </a:pPr>
            <a:r>
              <a:rPr lang="en-US" sz="2000"/>
              <a:t>Describe of Human Factors</a:t>
            </a:r>
          </a:p>
          <a:p>
            <a:pPr>
              <a:lnSpc>
                <a:spcPct val="150000"/>
              </a:lnSpc>
            </a:pPr>
            <a:r>
              <a:rPr lang="en-US" sz="2000"/>
              <a:t>Provide examples of strategies for addressing Human Factors</a:t>
            </a:r>
          </a:p>
          <a:p>
            <a:pPr>
              <a:lnSpc>
                <a:spcPct val="150000"/>
              </a:lnSpc>
            </a:pPr>
            <a:r>
              <a:rPr lang="en-US" sz="2000"/>
              <a:t>Provide examples of incidents highlighting involvement of Human Factors</a:t>
            </a:r>
          </a:p>
          <a:p>
            <a:pPr>
              <a:lnSpc>
                <a:spcPct val="150000"/>
              </a:lnSpc>
            </a:pPr>
            <a:r>
              <a:rPr lang="en-US" sz="2000"/>
              <a:t>Describe tools that exist in your workplace for addressing human factors. 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73968A-F4F9-45F1-A140-618439C33554}"/>
              </a:ext>
            </a:extLst>
          </p:cNvPr>
          <p:cNvSpPr txBox="1">
            <a:spLocks/>
          </p:cNvSpPr>
          <p:nvPr/>
        </p:nvSpPr>
        <p:spPr>
          <a:xfrm>
            <a:off x="5459767" y="2010926"/>
            <a:ext cx="5903650" cy="92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This information session is intended to run alongside the </a:t>
            </a:r>
            <a:r>
              <a:rPr lang="en-AU" sz="1800" i="1" dirty="0"/>
              <a:t>Electrical Arc Flash Hazard Management Guideline (EAHMG) </a:t>
            </a:r>
            <a:r>
              <a:rPr lang="en-US" sz="1700" dirty="0"/>
              <a:t>Human Factors Poster Campaign: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 descr="A picture containing person, orange, man&#10;&#10;Description automatically generated">
            <a:extLst>
              <a:ext uri="{FF2B5EF4-FFF2-40B4-BE49-F238E27FC236}">
                <a16:creationId xmlns:a16="http://schemas.microsoft.com/office/drawing/2014/main" id="{CEAD1008-5513-4EEE-A184-2C81399B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64" y="3050473"/>
            <a:ext cx="2481121" cy="34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D00-388B-174C-8159-DE828F2D8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543" y="207950"/>
            <a:ext cx="7300913" cy="650398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/>
            <a:r>
              <a:rPr lang="en-US" sz="2000" i="1" dirty="0"/>
              <a:t>Incidents with Examples of Human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79712-767A-344B-A672-D97AF04820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1774" y="6007401"/>
            <a:ext cx="5834226" cy="6426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/>
              <a:t>Did not submit an RFA for an Operational Check In-service.</a:t>
            </a:r>
          </a:p>
          <a:p>
            <a:pPr marL="0" indent="0" algn="ctr">
              <a:buNone/>
            </a:pPr>
            <a:r>
              <a:rPr lang="en-US" sz="1600" dirty="0"/>
              <a:t>Person not certificated to operate plant without a permit.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1A8BF-6509-7244-A2B4-38BD61ED4E6B}"/>
              </a:ext>
            </a:extLst>
          </p:cNvPr>
          <p:cNvSpPr txBox="1">
            <a:spLocks/>
          </p:cNvSpPr>
          <p:nvPr/>
        </p:nvSpPr>
        <p:spPr>
          <a:xfrm>
            <a:off x="478887" y="1130921"/>
            <a:ext cx="5400000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36000" tIns="36000" rIns="36000" bIns="0" rtlCol="0" anchor="ctr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</a:rPr>
              <a:t>Incident: Caustic Effluent to the face whilst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operating plant in the Demin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340C4F-6355-934F-B554-62CED691CBB0}"/>
              </a:ext>
            </a:extLst>
          </p:cNvPr>
          <p:cNvSpPr txBox="1">
            <a:spLocks/>
          </p:cNvSpPr>
          <p:nvPr/>
        </p:nvSpPr>
        <p:spPr>
          <a:xfrm>
            <a:off x="6442364" y="1130921"/>
            <a:ext cx="4911436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Example of Human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6BBF0-0FD9-5041-8DF8-7C0E53A50EDD}"/>
              </a:ext>
            </a:extLst>
          </p:cNvPr>
          <p:cNvSpPr txBox="1"/>
          <p:nvPr/>
        </p:nvSpPr>
        <p:spPr>
          <a:xfrm>
            <a:off x="7903465" y="2184763"/>
            <a:ext cx="37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Training &amp; competency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0500F3-6CB1-024A-B82B-244A54AF8D23}"/>
              </a:ext>
            </a:extLst>
          </p:cNvPr>
          <p:cNvSpPr txBox="1"/>
          <p:nvPr/>
        </p:nvSpPr>
        <p:spPr>
          <a:xfrm>
            <a:off x="7903465" y="2994029"/>
            <a:ext cx="37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Errors, mistakes &amp; lapses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7A504B-8886-5A48-8BE4-0D7CF4DB83D9}"/>
              </a:ext>
            </a:extLst>
          </p:cNvPr>
          <p:cNvGrpSpPr/>
          <p:nvPr/>
        </p:nvGrpSpPr>
        <p:grpSpPr>
          <a:xfrm>
            <a:off x="7130614" y="2813452"/>
            <a:ext cx="652846" cy="652844"/>
            <a:chOff x="6588734" y="2046143"/>
            <a:chExt cx="2618767" cy="261876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6F692-5479-BC48-9CDB-EDDA0BBC85BC}"/>
                </a:ext>
              </a:extLst>
            </p:cNvPr>
            <p:cNvSpPr/>
            <p:nvPr/>
          </p:nvSpPr>
          <p:spPr>
            <a:xfrm>
              <a:off x="6588734" y="2046143"/>
              <a:ext cx="2618767" cy="26187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CBCDDA-3EE9-304A-B75C-32700711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070115" y="2397687"/>
              <a:ext cx="1656001" cy="1656002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3D9EB85-0079-9948-B5EF-A48A514D093A}"/>
              </a:ext>
            </a:extLst>
          </p:cNvPr>
          <p:cNvSpPr txBox="1"/>
          <p:nvPr/>
        </p:nvSpPr>
        <p:spPr>
          <a:xfrm>
            <a:off x="7903465" y="4519636"/>
            <a:ext cx="37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Time pressure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9F95C0-1DBF-1D40-ACD4-91A104C67BAB}"/>
              </a:ext>
            </a:extLst>
          </p:cNvPr>
          <p:cNvGrpSpPr/>
          <p:nvPr/>
        </p:nvGrpSpPr>
        <p:grpSpPr>
          <a:xfrm>
            <a:off x="7130614" y="2043341"/>
            <a:ext cx="652846" cy="652844"/>
            <a:chOff x="6841175" y="1996187"/>
            <a:chExt cx="1025871" cy="10258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2D8168-0061-624C-8A25-A8BAA48017F3}"/>
                </a:ext>
              </a:extLst>
            </p:cNvPr>
            <p:cNvSpPr/>
            <p:nvPr/>
          </p:nvSpPr>
          <p:spPr>
            <a:xfrm>
              <a:off x="6841175" y="1996187"/>
              <a:ext cx="1025871" cy="10258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B9DC1A-D5D0-734A-B56E-3C8B7D52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751" y="2202027"/>
              <a:ext cx="648718" cy="648718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72DFA8A-376E-3243-8652-3654762552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4834" y="2440350"/>
            <a:ext cx="3888105" cy="29159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DDEC63D-19E3-9141-A47E-977F6F85FE8D}"/>
              </a:ext>
            </a:extLst>
          </p:cNvPr>
          <p:cNvSpPr txBox="1"/>
          <p:nvPr/>
        </p:nvSpPr>
        <p:spPr>
          <a:xfrm>
            <a:off x="7903465" y="3729033"/>
            <a:ext cx="37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Complacency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AFC689-0075-7944-846F-D66ABED4B766}"/>
              </a:ext>
            </a:extLst>
          </p:cNvPr>
          <p:cNvSpPr txBox="1"/>
          <p:nvPr/>
        </p:nvSpPr>
        <p:spPr>
          <a:xfrm>
            <a:off x="7903465" y="5277477"/>
            <a:ext cx="37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Violations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4C3BC1-159B-0248-A46C-6C91D094E623}"/>
              </a:ext>
            </a:extLst>
          </p:cNvPr>
          <p:cNvSpPr txBox="1"/>
          <p:nvPr/>
        </p:nvSpPr>
        <p:spPr>
          <a:xfrm>
            <a:off x="7903465" y="6051041"/>
            <a:ext cx="37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Workplace culture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0630C6-8847-874E-81FF-48E6BBDFC76C}"/>
              </a:ext>
            </a:extLst>
          </p:cNvPr>
          <p:cNvGrpSpPr/>
          <p:nvPr/>
        </p:nvGrpSpPr>
        <p:grpSpPr>
          <a:xfrm>
            <a:off x="7130614" y="4353674"/>
            <a:ext cx="652846" cy="652844"/>
            <a:chOff x="6841175" y="4448441"/>
            <a:chExt cx="1025871" cy="102587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1200D4C-D3FB-284C-92DC-A60FD2A331A4}"/>
                </a:ext>
              </a:extLst>
            </p:cNvPr>
            <p:cNvSpPr/>
            <p:nvPr/>
          </p:nvSpPr>
          <p:spPr>
            <a:xfrm>
              <a:off x="6841175" y="4448441"/>
              <a:ext cx="1025871" cy="10258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5E01B43-2ED5-C64C-A27D-A745C3B08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931534" y="4567126"/>
              <a:ext cx="816210" cy="8162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B3B66-072B-C145-9A9A-88637CC33443}"/>
              </a:ext>
            </a:extLst>
          </p:cNvPr>
          <p:cNvGrpSpPr/>
          <p:nvPr/>
        </p:nvGrpSpPr>
        <p:grpSpPr>
          <a:xfrm>
            <a:off x="7130614" y="3583563"/>
            <a:ext cx="652846" cy="652844"/>
            <a:chOff x="7130614" y="3583563"/>
            <a:chExt cx="652846" cy="65284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DCB2BB4-33F3-064D-9329-77252D364AB7}"/>
                </a:ext>
              </a:extLst>
            </p:cNvPr>
            <p:cNvSpPr/>
            <p:nvPr/>
          </p:nvSpPr>
          <p:spPr>
            <a:xfrm>
              <a:off x="7130614" y="3583563"/>
              <a:ext cx="652846" cy="6528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5A70788-ED35-1D4A-89D7-EEE45B6C3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228731" y="3684000"/>
              <a:ext cx="456610" cy="4566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486DFC-2EB6-E641-9735-E0EEA18D8ABD}"/>
              </a:ext>
            </a:extLst>
          </p:cNvPr>
          <p:cNvGrpSpPr/>
          <p:nvPr/>
        </p:nvGrpSpPr>
        <p:grpSpPr>
          <a:xfrm>
            <a:off x="7130614" y="5119739"/>
            <a:ext cx="652846" cy="656890"/>
            <a:chOff x="7130614" y="5119739"/>
            <a:chExt cx="652846" cy="65689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242173-A91D-B64B-BCB4-1B44A516CF72}"/>
                </a:ext>
              </a:extLst>
            </p:cNvPr>
            <p:cNvSpPr/>
            <p:nvPr/>
          </p:nvSpPr>
          <p:spPr>
            <a:xfrm>
              <a:off x="7130614" y="5123785"/>
              <a:ext cx="652846" cy="6528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DD43A17-6F29-D542-9E0A-51413E4B7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165780" y="5119739"/>
              <a:ext cx="571281" cy="57128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22D32-CF67-9947-9D6A-D8416A97D033}"/>
              </a:ext>
            </a:extLst>
          </p:cNvPr>
          <p:cNvGrpSpPr/>
          <p:nvPr/>
        </p:nvGrpSpPr>
        <p:grpSpPr>
          <a:xfrm>
            <a:off x="7130614" y="5893896"/>
            <a:ext cx="652846" cy="652844"/>
            <a:chOff x="7130614" y="5893896"/>
            <a:chExt cx="652846" cy="65284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1D0A8A-F88D-3442-955E-A811721BB905}"/>
                </a:ext>
              </a:extLst>
            </p:cNvPr>
            <p:cNvSpPr/>
            <p:nvPr/>
          </p:nvSpPr>
          <p:spPr>
            <a:xfrm>
              <a:off x="7130614" y="5893896"/>
              <a:ext cx="652846" cy="6528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0">
              <a:gradFill>
                <a:gsLst>
                  <a:gs pos="0">
                    <a:schemeClr val="accent5">
                      <a:lumMod val="72000"/>
                    </a:schemeClr>
                  </a:gs>
                  <a:gs pos="100000">
                    <a:schemeClr val="accent5"/>
                  </a:gs>
                </a:gsLst>
                <a:lin ang="7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31DA780-3204-FF4B-A35C-A5DB37E0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227895" y="5986922"/>
              <a:ext cx="439604" cy="439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26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D00-388B-174C-8159-DE828F2D8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543" y="207950"/>
            <a:ext cx="7300913" cy="650398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/>
            <a:r>
              <a:rPr lang="en-US" sz="2000" i="1" dirty="0"/>
              <a:t>INSERT OWN EXAMPLE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1A8BF-6509-7244-A2B4-38BD61ED4E6B}"/>
              </a:ext>
            </a:extLst>
          </p:cNvPr>
          <p:cNvSpPr txBox="1">
            <a:spLocks/>
          </p:cNvSpPr>
          <p:nvPr/>
        </p:nvSpPr>
        <p:spPr>
          <a:xfrm>
            <a:off x="478887" y="1130921"/>
            <a:ext cx="5400000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36000" tIns="36000" rIns="36000" bIns="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</a:rPr>
              <a:t>INSERT OWN INCIDENTS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340C4F-6355-934F-B554-62CED691CBB0}"/>
              </a:ext>
            </a:extLst>
          </p:cNvPr>
          <p:cNvSpPr txBox="1">
            <a:spLocks/>
          </p:cNvSpPr>
          <p:nvPr/>
        </p:nvSpPr>
        <p:spPr>
          <a:xfrm>
            <a:off x="6442364" y="1130921"/>
            <a:ext cx="4911436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INSERT OWN HUMAN FACTORS</a:t>
            </a:r>
          </a:p>
        </p:txBody>
      </p:sp>
    </p:spTree>
    <p:extLst>
      <p:ext uri="{BB962C8B-B14F-4D97-AF65-F5344CB8AC3E}">
        <p14:creationId xmlns:p14="http://schemas.microsoft.com/office/powerpoint/2010/main" val="325506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4D00-388B-174C-8159-DE828F2D8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543" y="207950"/>
            <a:ext cx="7300913" cy="650398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/>
            <a:r>
              <a:rPr lang="en-US" sz="2000" i="1" dirty="0"/>
              <a:t>INSERT OWN EXAMPLE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1A8BF-6509-7244-A2B4-38BD61ED4E6B}"/>
              </a:ext>
            </a:extLst>
          </p:cNvPr>
          <p:cNvSpPr txBox="1">
            <a:spLocks/>
          </p:cNvSpPr>
          <p:nvPr/>
        </p:nvSpPr>
        <p:spPr>
          <a:xfrm>
            <a:off x="478887" y="1130921"/>
            <a:ext cx="5400000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36000" tIns="36000" rIns="36000" bIns="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</a:rPr>
              <a:t>INSERT OWN INCIDENTS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340C4F-6355-934F-B554-62CED691CBB0}"/>
              </a:ext>
            </a:extLst>
          </p:cNvPr>
          <p:cNvSpPr txBox="1">
            <a:spLocks/>
          </p:cNvSpPr>
          <p:nvPr/>
        </p:nvSpPr>
        <p:spPr>
          <a:xfrm>
            <a:off x="6442364" y="1130921"/>
            <a:ext cx="4911436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72000" rIns="91440" bIns="36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INSERT OWN HUMAN FACTORS</a:t>
            </a:r>
          </a:p>
        </p:txBody>
      </p:sp>
    </p:spTree>
    <p:extLst>
      <p:ext uri="{BB962C8B-B14F-4D97-AF65-F5344CB8AC3E}">
        <p14:creationId xmlns:p14="http://schemas.microsoft.com/office/powerpoint/2010/main" val="307840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957A-E789-524E-AD30-F0079BBD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51" y="526213"/>
            <a:ext cx="7300472" cy="100286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Tools to Manage Human Factors in your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B2F5-E6B5-AA41-8E0D-D3451D31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65" y="2050211"/>
            <a:ext cx="4430893" cy="285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INSERT OWN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383A4-F8FB-AF41-9A18-2E714D77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4674" y="5439591"/>
            <a:ext cx="1039067" cy="1039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167BB-695C-C147-9DD4-CFAC2F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3966" y="5439591"/>
            <a:ext cx="1039067" cy="1039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541DE-A264-9A48-8B46-4EB0F11E659A}"/>
              </a:ext>
            </a:extLst>
          </p:cNvPr>
          <p:cNvSpPr txBox="1"/>
          <p:nvPr/>
        </p:nvSpPr>
        <p:spPr>
          <a:xfrm>
            <a:off x="833565" y="5694760"/>
            <a:ext cx="451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To download the </a:t>
            </a:r>
            <a:r>
              <a:rPr lang="en-AU" sz="1600" i="1" dirty="0">
                <a:solidFill>
                  <a:schemeClr val="bg1"/>
                </a:solidFill>
              </a:rPr>
              <a:t>Electrical Arc Flash Hazard</a:t>
            </a:r>
          </a:p>
          <a:p>
            <a:r>
              <a:rPr lang="en-AU" sz="1600" i="1" dirty="0">
                <a:solidFill>
                  <a:schemeClr val="bg1"/>
                </a:solidFill>
              </a:rPr>
              <a:t>Management Guideline (EAHMG)</a:t>
            </a:r>
            <a:r>
              <a:rPr lang="en-AU" sz="1600" dirty="0">
                <a:solidFill>
                  <a:schemeClr val="bg1"/>
                </a:solidFill>
              </a:rPr>
              <a:t>, please scan: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30D91-8FE7-D241-BFF6-FF8952080C7A}"/>
              </a:ext>
            </a:extLst>
          </p:cNvPr>
          <p:cNvSpPr txBox="1"/>
          <p:nvPr/>
        </p:nvSpPr>
        <p:spPr>
          <a:xfrm>
            <a:off x="7274371" y="5855133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For 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DAB5A-97B9-5149-B4E0-F6BB768D5C95}"/>
              </a:ext>
            </a:extLst>
          </p:cNvPr>
          <p:cNvSpPr txBox="1"/>
          <p:nvPr/>
        </p:nvSpPr>
        <p:spPr>
          <a:xfrm>
            <a:off x="10193663" y="5855133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For video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A4BB34-ABF5-1D47-85AD-FC1ECF7BCF3A}"/>
              </a:ext>
            </a:extLst>
          </p:cNvPr>
          <p:cNvCxnSpPr>
            <a:cxnSpLocks/>
          </p:cNvCxnSpPr>
          <p:nvPr/>
        </p:nvCxnSpPr>
        <p:spPr>
          <a:xfrm>
            <a:off x="0" y="5172893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person, man, yellow, outdoor&#10;&#10;Description automatically generated">
            <a:extLst>
              <a:ext uri="{FF2B5EF4-FFF2-40B4-BE49-F238E27FC236}">
                <a16:creationId xmlns:a16="http://schemas.microsoft.com/office/drawing/2014/main" id="{8F5BEEFB-BC73-469B-9E01-08C45EE52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384" y="309421"/>
            <a:ext cx="3397297" cy="48351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F34179-996D-45D8-B436-E08B9CF54CAB}"/>
              </a:ext>
            </a:extLst>
          </p:cNvPr>
          <p:cNvSpPr/>
          <p:nvPr/>
        </p:nvSpPr>
        <p:spPr>
          <a:xfrm>
            <a:off x="5166804" y="1915626"/>
            <a:ext cx="2894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information session is intended to run alongside the </a:t>
            </a:r>
            <a:r>
              <a:rPr lang="en-AU" sz="2000" i="1" dirty="0">
                <a:solidFill>
                  <a:schemeClr val="bg1"/>
                </a:solidFill>
              </a:rPr>
              <a:t>Electrical Arc Flash Hazard Management Guideline (EAHMG) </a:t>
            </a:r>
            <a:r>
              <a:rPr lang="en-US" dirty="0">
                <a:solidFill>
                  <a:schemeClr val="bg1"/>
                </a:solidFill>
              </a:rPr>
              <a:t>Human Factors Poster Campaign:</a:t>
            </a:r>
          </a:p>
        </p:txBody>
      </p:sp>
    </p:spTree>
    <p:extLst>
      <p:ext uri="{BB962C8B-B14F-4D97-AF65-F5344CB8AC3E}">
        <p14:creationId xmlns:p14="http://schemas.microsoft.com/office/powerpoint/2010/main" val="2890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AFBAD8-8CED-ED40-8F22-E88752705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0" t="7807" r="1770" b="27887"/>
          <a:stretch/>
        </p:blipFill>
        <p:spPr>
          <a:xfrm>
            <a:off x="6086007" y="683247"/>
            <a:ext cx="5491506" cy="54915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2FB15-8805-DA45-93EF-1219A104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989012"/>
            <a:ext cx="6539346" cy="914401"/>
          </a:xfrm>
          <a:prstGeom prst="roundRect">
            <a:avLst>
              <a:gd name="adj" fmla="val 50000"/>
            </a:avLst>
          </a:prstGeom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 lIns="288000" rIns="288000" anchor="ctr">
            <a:normAutofit/>
          </a:bodyPr>
          <a:lstStyle/>
          <a:p>
            <a:r>
              <a:rPr lang="en-US" sz="2800" b="0" dirty="0"/>
              <a:t>Background to human factors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823A6-6A31-F646-8B0A-E968D9D82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653" y="2303607"/>
            <a:ext cx="5396347" cy="3965575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/>
              <a:t>Human factors are the wide range of issues that affect how people perform tasks in their work (and non-work environments); how they interact with each other across teams, equipment and workplaces and how they interact with management systems and technology. 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Human factors are the social and personal skills traits which can complement (but also distract from) technical skills and they are important for safe and effective electrical work.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When investigating incidents in the workplace Human Factors are often noted.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FFF51C-B7E8-5046-BF89-55E7681A063E}"/>
              </a:ext>
            </a:extLst>
          </p:cNvPr>
          <p:cNvGrpSpPr/>
          <p:nvPr/>
        </p:nvGrpSpPr>
        <p:grpSpPr>
          <a:xfrm>
            <a:off x="11315415" y="0"/>
            <a:ext cx="611560" cy="6858000"/>
            <a:chOff x="11315415" y="-175763"/>
            <a:chExt cx="611560" cy="720000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457E4E-B67B-9244-9844-C90BB59B5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4879" y="-175763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5823F8-4366-384B-A05D-5EB7FF75B2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39611" y="-175763"/>
              <a:ext cx="0" cy="7199998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42D0E-01BC-404C-80E9-B08CCB3E94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4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282C5D-DE1D-EF47-9DC1-E84EF9E7E5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2697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FF3DCB-18AC-F64A-BAD5-02ECCD93ED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15415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F4E995-6574-1341-8436-D9F756F887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0147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2E7658-5880-2F41-BEC8-95B60143AC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02781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A6AB03-5935-6D49-9CA5-206412F1A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7513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55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D433-8556-1443-92C9-6E209516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73" y="1100933"/>
            <a:ext cx="5652654" cy="8536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accent1"/>
                </a:solidFill>
              </a:rPr>
              <a:t>Vulnerable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A839-F584-544F-9D2D-F8AC82D3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5" y="2473578"/>
            <a:ext cx="7952510" cy="1453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Increasingly there is growing awareness for consideration of the general effect of human factors and of the specific requirements of people deemed ‘vulnerable’ and currently working in the Generation Sector.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BC167-E7D1-B144-828D-4B29811C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074" y="3200401"/>
            <a:ext cx="12113851" cy="33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FD9C25-C52F-C44A-B491-E3F15E75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CAF82-D5B6-664F-BDA0-811AB837175D}"/>
              </a:ext>
            </a:extLst>
          </p:cNvPr>
          <p:cNvGrpSpPr/>
          <p:nvPr/>
        </p:nvGrpSpPr>
        <p:grpSpPr>
          <a:xfrm>
            <a:off x="633561" y="0"/>
            <a:ext cx="611560" cy="6858000"/>
            <a:chOff x="11315415" y="-175763"/>
            <a:chExt cx="611560" cy="720000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A52E30-6F44-704A-A303-907F68FADF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4879" y="-175763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978E191-099C-0F45-88AA-D049068D05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39611" y="-175763"/>
              <a:ext cx="0" cy="7199998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EE1921-5BA4-A745-997B-3876E94979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4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F6A1B2-531A-8349-B0E0-FD4B2BCDB1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2697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3811F66-7F6B-FD45-8E6D-D96601775A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15415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84E990-C807-1B46-A6D8-B54733285E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0147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B56912-4C2F-1245-90DF-F5E2C2693E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02781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71CEDA-B78B-2846-BAE9-CCEB515F6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7513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9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FD9C25-C52F-C44A-B491-E3F15E75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C7CDE4-3330-004B-A4F1-BF3371B27C1C}"/>
              </a:ext>
            </a:extLst>
          </p:cNvPr>
          <p:cNvGrpSpPr/>
          <p:nvPr/>
        </p:nvGrpSpPr>
        <p:grpSpPr>
          <a:xfrm>
            <a:off x="633561" y="0"/>
            <a:ext cx="611560" cy="6858000"/>
            <a:chOff x="11315415" y="-175763"/>
            <a:chExt cx="611560" cy="72000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F800B9-9FF5-7D40-86A8-6C3F26EEF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4879" y="-175763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40AD83-9C9C-4A47-A5B3-AD827D847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39611" y="-175763"/>
              <a:ext cx="0" cy="7199998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8F344E-55DA-8043-A86D-2ADB13D0E4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4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B1B969-CE9D-504B-8255-72914E9F66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26975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526640-5738-4046-91F8-744E3A2D9A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15415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0D232D-5A1E-964A-81C3-D284B07DE4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0147" y="-175761"/>
              <a:ext cx="0" cy="7199999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A37F0C-3FDE-8D4F-B25C-7E3D720781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02781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3CA8CE-3708-F745-AEE6-C2633F827F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7513" y="-175763"/>
              <a:ext cx="0" cy="720000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19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D433-8556-1443-92C9-6E209516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5" y="643769"/>
            <a:ext cx="7952510" cy="8536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accent1"/>
                </a:solidFill>
              </a:rPr>
              <a:t>Human Factors &amp; Vulnerable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A839-F584-544F-9D2D-F8AC82D3B95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1347616" y="3353069"/>
            <a:ext cx="2757055" cy="4497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Incidents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1CA496-6D5F-C74F-9118-15EA8D5B618F}"/>
              </a:ext>
            </a:extLst>
          </p:cNvPr>
          <p:cNvSpPr txBox="1">
            <a:spLocks/>
          </p:cNvSpPr>
          <p:nvPr/>
        </p:nvSpPr>
        <p:spPr>
          <a:xfrm>
            <a:off x="4546158" y="5573765"/>
            <a:ext cx="3667721" cy="44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Years of experience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F9A19F-0EC2-D14C-807D-A40D25C7C5C4}"/>
              </a:ext>
            </a:extLst>
          </p:cNvPr>
          <p:cNvGrpSpPr/>
          <p:nvPr/>
        </p:nvGrpSpPr>
        <p:grpSpPr>
          <a:xfrm>
            <a:off x="3144982" y="1856509"/>
            <a:ext cx="6470073" cy="3442854"/>
            <a:chOff x="3144982" y="1856509"/>
            <a:chExt cx="6470073" cy="344285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05DC95-51E5-2A43-A2EE-0B6C600BF36C}"/>
                </a:ext>
              </a:extLst>
            </p:cNvPr>
            <p:cNvCxnSpPr/>
            <p:nvPr/>
          </p:nvCxnSpPr>
          <p:spPr>
            <a:xfrm>
              <a:off x="3144982" y="1856509"/>
              <a:ext cx="0" cy="3442854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580C61-FB3D-9F4D-BA54-E55B445884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4983" y="5299363"/>
              <a:ext cx="6470072" cy="0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341DEC6F-0A80-2C47-8F7C-C40A93BAC5CD}"/>
              </a:ext>
            </a:extLst>
          </p:cNvPr>
          <p:cNvSpPr/>
          <p:nvPr/>
        </p:nvSpPr>
        <p:spPr>
          <a:xfrm rot="16200000">
            <a:off x="5403272" y="671448"/>
            <a:ext cx="1981200" cy="6276094"/>
          </a:xfrm>
          <a:prstGeom prst="leftBracket">
            <a:avLst>
              <a:gd name="adj" fmla="val 130012"/>
            </a:avLst>
          </a:prstGeom>
          <a:ln w="3492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ine Callout 1 25">
            <a:extLst>
              <a:ext uri="{FF2B5EF4-FFF2-40B4-BE49-F238E27FC236}">
                <a16:creationId xmlns:a16="http://schemas.microsoft.com/office/drawing/2014/main" id="{86FB1EC3-2028-B747-9CFF-BE70951B7FFF}"/>
              </a:ext>
            </a:extLst>
          </p:cNvPr>
          <p:cNvSpPr/>
          <p:nvPr/>
        </p:nvSpPr>
        <p:spPr>
          <a:xfrm>
            <a:off x="4056502" y="2645586"/>
            <a:ext cx="1419696" cy="346616"/>
          </a:xfrm>
          <a:prstGeom prst="borderCallout1">
            <a:avLst>
              <a:gd name="adj1" fmla="val 1734"/>
              <a:gd name="adj2" fmla="val -8098"/>
              <a:gd name="adj3" fmla="val 438106"/>
              <a:gd name="adj4" fmla="val -733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Vulnerable</a:t>
            </a:r>
          </a:p>
        </p:txBody>
      </p:sp>
      <p:sp>
        <p:nvSpPr>
          <p:cNvPr id="27" name="Line Callout 1 26">
            <a:extLst>
              <a:ext uri="{FF2B5EF4-FFF2-40B4-BE49-F238E27FC236}">
                <a16:creationId xmlns:a16="http://schemas.microsoft.com/office/drawing/2014/main" id="{852A26C2-3276-BE45-B808-75CD73183041}"/>
              </a:ext>
            </a:extLst>
          </p:cNvPr>
          <p:cNvSpPr/>
          <p:nvPr/>
        </p:nvSpPr>
        <p:spPr>
          <a:xfrm flipH="1">
            <a:off x="6715804" y="2640969"/>
            <a:ext cx="2001971" cy="346616"/>
          </a:xfrm>
          <a:prstGeom prst="borderCallout1">
            <a:avLst>
              <a:gd name="adj1" fmla="val 1734"/>
              <a:gd name="adj2" fmla="val -8098"/>
              <a:gd name="adj3" fmla="val 438106"/>
              <a:gd name="adj4" fmla="val -733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Human Factors</a:t>
            </a:r>
          </a:p>
        </p:txBody>
      </p:sp>
    </p:spTree>
    <p:extLst>
      <p:ext uri="{BB962C8B-B14F-4D97-AF65-F5344CB8AC3E}">
        <p14:creationId xmlns:p14="http://schemas.microsoft.com/office/powerpoint/2010/main" val="230198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246487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Commit to and implement minimum competency requirements when working on / around electrical arc flash hazards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Instruction, Supervision, Information or Training in Human Factors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Appropriate worker selection and monitoring for the ongoing suitability of workers selected to perform relevant works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Training &amp;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Competency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73" y="2706365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98E-BA27-6B44-AB16-64F4F5A9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354879"/>
            <a:ext cx="5487274" cy="531814"/>
          </a:xfrm>
          <a:prstGeom prst="roundRect">
            <a:avLst>
              <a:gd name="adj" fmla="val 50000"/>
            </a:avLst>
          </a:prstGeom>
          <a:ln w="2222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Strategies to Manage Human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ECB5A-DB4C-0E47-88BA-219082BAC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726" y="1407824"/>
            <a:ext cx="3304309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Human Factor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B273A-8E4B-BB47-992E-94700C868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182" y="1407824"/>
            <a:ext cx="6989618" cy="6426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tIns="72000" bIns="3600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Consideration of Human Factor Risk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B632-AE06-134F-A149-A50406A0941B}"/>
              </a:ext>
            </a:extLst>
          </p:cNvPr>
          <p:cNvSpPr txBox="1"/>
          <p:nvPr/>
        </p:nvSpPr>
        <p:spPr>
          <a:xfrm>
            <a:off x="4447309" y="2224982"/>
            <a:ext cx="6823363" cy="3357430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Verification activities. Isolation, plant ID and activity required.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Appropriate worker selection and monitoring for the ongoing suitability of workers selected to perform relevant works.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Stop and think processes (Take 5).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Ongoing safety observation process (Behavioural based).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Management, Team Leader / Supervisor and Peer walkdowns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Effective QA documentation – Switching or job instruction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Interlock and control – error tolerant equipment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75CB28-E2DF-214A-9159-73AA7A44ED76}"/>
              </a:ext>
            </a:extLst>
          </p:cNvPr>
          <p:cNvSpPr/>
          <p:nvPr/>
        </p:nvSpPr>
        <p:spPr>
          <a:xfrm>
            <a:off x="955090" y="2224982"/>
            <a:ext cx="2618767" cy="26187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gradFill>
              <a:gsLst>
                <a:gs pos="0">
                  <a:schemeClr val="accent5">
                    <a:lumMod val="72000"/>
                  </a:schemeClr>
                </a:gs>
                <a:gs pos="100000">
                  <a:schemeClr val="accent5"/>
                </a:gs>
              </a:gsLst>
              <a:lin ang="7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4EC41-33B8-7443-850C-AEFBF91AA804}"/>
              </a:ext>
            </a:extLst>
          </p:cNvPr>
          <p:cNvSpPr txBox="1"/>
          <p:nvPr/>
        </p:nvSpPr>
        <p:spPr>
          <a:xfrm>
            <a:off x="614858" y="5127010"/>
            <a:ext cx="329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Errors, mistakes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&amp; lapses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A7ED5-6EAD-AD41-9064-E7B181E5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6473" y="2706365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FH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1A6B"/>
      </a:accent1>
      <a:accent2>
        <a:srgbClr val="FFCC05"/>
      </a:accent2>
      <a:accent3>
        <a:srgbClr val="00B1E8"/>
      </a:accent3>
      <a:accent4>
        <a:srgbClr val="F7931F"/>
      </a:accent4>
      <a:accent5>
        <a:srgbClr val="7D2890"/>
      </a:accent5>
      <a:accent6>
        <a:srgbClr val="8CC74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1079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Office Theme</vt:lpstr>
      <vt:lpstr>Human Factors   Information Session</vt:lpstr>
      <vt:lpstr>Overview of session</vt:lpstr>
      <vt:lpstr>Background to human factors</vt:lpstr>
      <vt:lpstr>Vulnerable Workers</vt:lpstr>
      <vt:lpstr>PowerPoint Presentation</vt:lpstr>
      <vt:lpstr>PowerPoint Presentation</vt:lpstr>
      <vt:lpstr>Human Factors &amp; Vulnerable Personnel</vt:lpstr>
      <vt:lpstr>Strategies to Manage Human Factors</vt:lpstr>
      <vt:lpstr>Strategies to Manage Human Factors</vt:lpstr>
      <vt:lpstr>Strategies to Manage Human Factors</vt:lpstr>
      <vt:lpstr>Strategies to Manage Human Factors</vt:lpstr>
      <vt:lpstr>Strategies to Manage Human Factors</vt:lpstr>
      <vt:lpstr>Strategies to Manage Human Factors</vt:lpstr>
      <vt:lpstr>Strategies to Manage Human Factors</vt:lpstr>
      <vt:lpstr>Strategies to Manage Human Factors</vt:lpstr>
      <vt:lpstr>Strategies to Manage Human Factors</vt:lpstr>
      <vt:lpstr>Incidents with Examples of Human Factors</vt:lpstr>
      <vt:lpstr>Incidents with Examples of Human Factors</vt:lpstr>
      <vt:lpstr>Incidents with Examples of Human Factors</vt:lpstr>
      <vt:lpstr>Incidents with Examples of Human Factors</vt:lpstr>
      <vt:lpstr>INSERT OWN EXAMPLE</vt:lpstr>
      <vt:lpstr>INSERT OWN EXAMPLE</vt:lpstr>
      <vt:lpstr>Tools to Manage Human Factors in your workplace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Hillary Lang</dc:creator>
  <cp:lastModifiedBy>Kelly Lovely</cp:lastModifiedBy>
  <cp:revision>27</cp:revision>
  <dcterms:created xsi:type="dcterms:W3CDTF">2020-02-24T04:17:57Z</dcterms:created>
  <dcterms:modified xsi:type="dcterms:W3CDTF">2020-03-26T02:07:09Z</dcterms:modified>
</cp:coreProperties>
</file>